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1" r:id="rId4"/>
    <p:sldId id="258" r:id="rId5"/>
    <p:sldId id="280" r:id="rId6"/>
    <p:sldId id="279" r:id="rId7"/>
    <p:sldId id="273" r:id="rId8"/>
    <p:sldId id="274" r:id="rId9"/>
    <p:sldId id="272" r:id="rId10"/>
    <p:sldId id="282" r:id="rId11"/>
    <p:sldId id="271" r:id="rId12"/>
    <p:sldId id="275" r:id="rId13"/>
    <p:sldId id="267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3DAB77-CE34-419D-9AF8-12822382D5F1}" type="datetimeFigureOut">
              <a:rPr lang="it-IT" smtClean="0"/>
              <a:t>12/02/2025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B7924-1E42-4942-AA15-192E293A2DA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7071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671E79-1AB2-D556-F8B8-62CCF9712E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D6F04FA-C8C2-2D42-D84B-761727C8B8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53354D6-C934-8488-AE9D-66FE0ECFE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7B2BB-E1D0-403E-8226-73E08DFB64F5}" type="datetimeFigureOut">
              <a:rPr lang="it-IT" smtClean="0"/>
              <a:t>12/02/2025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5EC5610-E1DB-C098-A4B4-9BB3C0128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AA8F083-BF5F-4CE8-59AA-71A7DBF9F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8FF94-0FF7-4AD2-9507-C2A766DA364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509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0C6CCD-AB0C-F3BD-5055-8F6C77165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7DBD511-7321-47EB-D497-A399813C49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7947B9C-2E31-E435-1402-C2FAE77F6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7B2BB-E1D0-403E-8226-73E08DFB64F5}" type="datetimeFigureOut">
              <a:rPr lang="it-IT" smtClean="0"/>
              <a:t>12/02/2025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4ABBF50-E9B9-19D6-3CAF-54EDDD17F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106C146-FE50-F9CF-E420-9E4657970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8FF94-0FF7-4AD2-9507-C2A766DA364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3652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1F6C213-E039-E053-62CD-10A8D161BE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7B0814E-445E-E5D8-FD37-7439BDF29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D5739A8-0811-0C31-182D-F038F5D9F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7B2BB-E1D0-403E-8226-73E08DFB64F5}" type="datetimeFigureOut">
              <a:rPr lang="it-IT" smtClean="0"/>
              <a:t>12/02/2025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880FF68-6211-9745-3B71-4BBCF6B9E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9BE6266-E216-8090-381D-12E51BC61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8FF94-0FF7-4AD2-9507-C2A766DA364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9282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1ECB3A-6C41-7AB9-61EF-B73FDE33F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B8BB07C-6376-5BC8-C46F-662014CDF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CC9BBA4-E88E-917C-F630-CC3DCDE4A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7B2BB-E1D0-403E-8226-73E08DFB64F5}" type="datetimeFigureOut">
              <a:rPr lang="it-IT" smtClean="0"/>
              <a:t>12/02/2025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A1D799-1023-E1B4-638D-C7AFCA04F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C07F779-FE36-FB0F-AF4F-908460074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8FF94-0FF7-4AD2-9507-C2A766DA364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3970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BEEF15-1DFE-CCF8-34B5-B47B7B1F6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BB0B93-0353-9564-7E1C-7763D1EF1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C3EF83E-077A-006C-790D-D21652E1F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7B2BB-E1D0-403E-8226-73E08DFB64F5}" type="datetimeFigureOut">
              <a:rPr lang="it-IT" smtClean="0"/>
              <a:t>12/02/2025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36B48BE-6E92-1735-9934-97DDC48BB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277B499-295E-C5FE-BA9B-7B7737C0A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8FF94-0FF7-4AD2-9507-C2A766DA364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4250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3B4E85-C00E-1F28-DE35-64C46FE51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221CA1A-907C-3D44-2A50-85530F741B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1821025-47A1-FF7E-EB78-A50E11A0A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FB276FC-A5CA-80C4-4BD3-71BE31CFB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7B2BB-E1D0-403E-8226-73E08DFB64F5}" type="datetimeFigureOut">
              <a:rPr lang="it-IT" smtClean="0"/>
              <a:t>12/02/2025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BCED39D-D118-F127-10DB-CFE9364E5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B493201-E511-E949-6E33-F7424AF06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8FF94-0FF7-4AD2-9507-C2A766DA364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280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047EEA-6069-F6E1-70B4-757B6BD25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83F375C-1463-3408-E06C-B65C7ACAD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500ED2D-FC6F-02B9-BE44-7952FD333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F0F5823-943F-3FF9-CCB9-B3C7E3721F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5E16086-B5B1-3BA8-6754-ACC03FB290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FAC2E4A-8EB4-F156-8F0A-48E272062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7B2BB-E1D0-403E-8226-73E08DFB64F5}" type="datetimeFigureOut">
              <a:rPr lang="it-IT" smtClean="0"/>
              <a:t>12/02/2025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483544B-25A4-F9DB-896C-71D2E2A81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7D6B959-6AAF-D6A2-AB2C-C9F806C51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8FF94-0FF7-4AD2-9507-C2A766DA364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509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844B4E-FA14-7277-CFA6-F4BAFA4D7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8360797-4FDF-9E76-D6C6-EC911E9CA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7B2BB-E1D0-403E-8226-73E08DFB64F5}" type="datetimeFigureOut">
              <a:rPr lang="it-IT" smtClean="0"/>
              <a:t>12/02/2025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AEE560F-7826-645E-3254-E0179B0E3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A17ECCC-B2FF-44B8-83FB-89CE7C6E6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8FF94-0FF7-4AD2-9507-C2A766DA364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8390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201AA37-A78D-7F0A-07A7-D13E423A7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7B2BB-E1D0-403E-8226-73E08DFB64F5}" type="datetimeFigureOut">
              <a:rPr lang="it-IT" smtClean="0"/>
              <a:t>12/02/2025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2AE1B3B-C28C-D9BD-4899-A6ADA0410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9348636-EB2F-B66C-A31B-6856D7C5A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8FF94-0FF7-4AD2-9507-C2A766DA364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4336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181B9D-46C3-613D-98C4-D78E8BBDF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0F08BEB-4EFA-4D43-9BBC-9B3E33640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4217A97-63E3-2A3C-090D-3DAA74BC2A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344B781-6F40-465C-64F2-656AD4EB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7B2BB-E1D0-403E-8226-73E08DFB64F5}" type="datetimeFigureOut">
              <a:rPr lang="it-IT" smtClean="0"/>
              <a:t>12/02/2025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4AD9944-9A3A-4B73-9222-64A680847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23539E9-FD5D-F75A-1CC8-D0187D23F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8FF94-0FF7-4AD2-9507-C2A766DA364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7824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593939-90F7-7848-AE94-4E3E44569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FC151C3-DEF1-F579-F930-57FC9629F8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497F46F-0C31-02F8-B857-AFD94368FF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F219D1F-0B13-8A11-7B89-AB6F5C51E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7B2BB-E1D0-403E-8226-73E08DFB64F5}" type="datetimeFigureOut">
              <a:rPr lang="it-IT" smtClean="0"/>
              <a:t>12/02/2025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C666190-EFC8-548F-E53C-C50D1649D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69A219E-7C87-6E2A-2B76-18D5F343F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8FF94-0FF7-4AD2-9507-C2A766DA364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1919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9252AAF5-D0BC-D267-E361-8146C8B97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ED1634D-D045-60B7-5643-032FB4F56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8C72E64-F357-642A-5C1A-061925F32E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EE7B2BB-E1D0-403E-8226-73E08DFB64F5}" type="datetimeFigureOut">
              <a:rPr lang="it-IT" smtClean="0"/>
              <a:t>12/02/2025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B7D574-20BC-E662-78D8-6E5699648C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746653E-2B3E-D744-0E8F-1BDC0B67CD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08FF94-0FF7-4AD2-9507-C2A766DA364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5072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ircuitdigest.com/tutorial/what-is-mems-various-mems-devices-and-applications" TargetMode="External"/><Relationship Id="rId2" Type="http://schemas.openxmlformats.org/officeDocument/2006/relationships/hyperlink" Target="https://circuitdigest.com/microcontroller-projects/interfacing-mpu6050-module-with-arduino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29F9C5-723C-3B4C-8167-EFA0F8DE3A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it-IT" dirty="0"/>
              <a:t>S10 – Sensore MPU6050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26F8E9B-8361-A0F2-775F-09027290C8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it-IT" dirty="0"/>
              <a:t>Corso di Tecnologie Digitali – Febbraio 2025</a:t>
            </a:r>
          </a:p>
          <a:p>
            <a:pPr algn="l"/>
            <a:endParaRPr lang="it-IT" dirty="0"/>
          </a:p>
          <a:p>
            <a:pPr algn="l"/>
            <a:r>
              <a:rPr lang="it-IT" dirty="0"/>
              <a:t>Martina Collecchia</a:t>
            </a:r>
          </a:p>
          <a:p>
            <a:pPr algn="l"/>
            <a:r>
              <a:rPr lang="it-IT" dirty="0"/>
              <a:t>Vittorio </a:t>
            </a:r>
            <a:r>
              <a:rPr lang="it-IT" dirty="0" err="1"/>
              <a:t>Scirli</a:t>
            </a:r>
            <a:endParaRPr lang="it-IT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475EC3-AB2D-22D7-117B-4B2B8F7FC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877" y="308302"/>
            <a:ext cx="2579496" cy="258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275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09AD479-DAC9-9F5F-4C51-B73777DA7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4721" y="415749"/>
            <a:ext cx="3937425" cy="5568100"/>
          </a:xfrm>
          <a:prstGeom prst="rect">
            <a:avLst/>
          </a:prstGeom>
        </p:spPr>
      </p:pic>
      <p:pic>
        <p:nvPicPr>
          <p:cNvPr id="5" name="Immagine 4" descr="Immagine che contiene testo, schermat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A724828E-7684-29F0-13AC-E0FD29A1E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23355" y="415749"/>
            <a:ext cx="3937427" cy="5568102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C5C7733-F439-4DAD-3450-83655BB146E2}"/>
              </a:ext>
            </a:extLst>
          </p:cNvPr>
          <p:cNvSpPr txBox="1"/>
          <p:nvPr/>
        </p:nvSpPr>
        <p:spPr>
          <a:xfrm>
            <a:off x="622169" y="443060"/>
            <a:ext cx="1035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Analisi statistica: Distribuzione delle misure  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C3DD119-B202-A6AC-3C5E-E55003715313}"/>
              </a:ext>
            </a:extLst>
          </p:cNvPr>
          <p:cNvSpPr txBox="1"/>
          <p:nvPr/>
        </p:nvSpPr>
        <p:spPr>
          <a:xfrm>
            <a:off x="725864" y="5476973"/>
            <a:ext cx="10576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Non si osservano differenze significative nelle larghezze delle gaussiane per diversi valori di ASF </a:t>
            </a:r>
          </a:p>
          <a:p>
            <a:r>
              <a:rPr lang="it-IT" dirty="0"/>
              <a:t>La larghezza sembra non dipendere dal valore centrale della distribuzione.</a:t>
            </a:r>
          </a:p>
          <a:p>
            <a:r>
              <a:rPr lang="it-IT" dirty="0"/>
              <a:t>Si nota un comportamento peggiore per l asse z, probabilmente per differenze strutturali.</a:t>
            </a:r>
          </a:p>
        </p:txBody>
      </p:sp>
    </p:spTree>
    <p:extLst>
      <p:ext uri="{BB962C8B-B14F-4D97-AF65-F5344CB8AC3E}">
        <p14:creationId xmlns:p14="http://schemas.microsoft.com/office/powerpoint/2010/main" val="931541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diagramma, mappa, numero&#10;&#10;Il contenuto generato dall'IA potrebbe non essere corretto.">
            <a:extLst>
              <a:ext uri="{FF2B5EF4-FFF2-40B4-BE49-F238E27FC236}">
                <a16:creationId xmlns:a16="http://schemas.microsoft.com/office/drawing/2014/main" id="{D95FF2F1-6F5A-76A6-4233-B902A5531F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92800" y="-183648"/>
            <a:ext cx="5576079" cy="788539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D2DD9F1-4DDB-0169-0DDC-6E7C913CF638}"/>
              </a:ext>
            </a:extLst>
          </p:cNvPr>
          <p:cNvSpPr txBox="1"/>
          <p:nvPr/>
        </p:nvSpPr>
        <p:spPr>
          <a:xfrm>
            <a:off x="546755" y="339365"/>
            <a:ext cx="10708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Misura Tilt del sensore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D8FA356-977B-50CC-94CA-735EEACE525F}"/>
              </a:ext>
            </a:extLst>
          </p:cNvPr>
          <p:cNvSpPr txBox="1"/>
          <p:nvPr/>
        </p:nvSpPr>
        <p:spPr>
          <a:xfrm>
            <a:off x="546755" y="1432874"/>
            <a:ext cx="36481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Le misure sono state eseguite ruotando il sensore seguendo lo schema del pannello inferiore</a:t>
            </a:r>
          </a:p>
          <a:p>
            <a:endParaRPr lang="it-IT" dirty="0"/>
          </a:p>
          <a:p>
            <a:r>
              <a:rPr lang="it-IT" dirty="0"/>
              <a:t>Il valore di g misurato (spezzata magenta) è stato ottenuto sommando vettorialmente le componenti </a:t>
            </a:r>
            <a:r>
              <a:rPr lang="it-IT" dirty="0" err="1"/>
              <a:t>dell</a:t>
            </a:r>
            <a:r>
              <a:rPr lang="it-IT" dirty="0"/>
              <a:t> accelerazione lungo i 3 assi</a:t>
            </a:r>
          </a:p>
          <a:p>
            <a:endParaRPr lang="it-IT" dirty="0"/>
          </a:p>
          <a:p>
            <a:r>
              <a:rPr lang="it-IT" dirty="0"/>
              <a:t>Per stabilire l orientazione degli assi ogni asse è considerato «attivo» se contribuisce a 80% o più del modulo </a:t>
            </a:r>
            <a:r>
              <a:rPr lang="it-IT" dirty="0" err="1"/>
              <a:t>dell</a:t>
            </a:r>
            <a:r>
              <a:rPr lang="it-IT" dirty="0"/>
              <a:t> accelerazione</a:t>
            </a:r>
          </a:p>
        </p:txBody>
      </p:sp>
    </p:spTree>
    <p:extLst>
      <p:ext uri="{BB962C8B-B14F-4D97-AF65-F5344CB8AC3E}">
        <p14:creationId xmlns:p14="http://schemas.microsoft.com/office/powerpoint/2010/main" val="384697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074FB-0BB2-BEE8-E5E0-A4135CC2F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diagramma, mappa, numero&#10;&#10;Il contenuto generato dall'IA potrebbe non essere corretto.">
            <a:extLst>
              <a:ext uri="{FF2B5EF4-FFF2-40B4-BE49-F238E27FC236}">
                <a16:creationId xmlns:a16="http://schemas.microsoft.com/office/drawing/2014/main" id="{5D2590DD-EA44-C793-5D87-F99E611CC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92800" y="-183648"/>
            <a:ext cx="5576079" cy="788539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90E46DD-20F2-E008-40E5-566AE9FBB368}"/>
              </a:ext>
            </a:extLst>
          </p:cNvPr>
          <p:cNvSpPr txBox="1"/>
          <p:nvPr/>
        </p:nvSpPr>
        <p:spPr>
          <a:xfrm>
            <a:off x="546755" y="339365"/>
            <a:ext cx="10708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Misura Tilt del sensore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59464D4-C450-C8BC-E182-610EEDB2E525}"/>
              </a:ext>
            </a:extLst>
          </p:cNvPr>
          <p:cNvSpPr txBox="1"/>
          <p:nvPr/>
        </p:nvSpPr>
        <p:spPr>
          <a:xfrm>
            <a:off x="546755" y="1527142"/>
            <a:ext cx="34879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r>
              <a:rPr lang="it-IT" dirty="0"/>
              <a:t>Nell Analisi statistica del sensore si è notata la diversa calibrazione degli assi.</a:t>
            </a:r>
          </a:p>
          <a:p>
            <a:r>
              <a:rPr lang="it-IT" dirty="0"/>
              <a:t>Per stabilire la misura di g di ognuno è stata fatta la media dei vari g per le diverse calibrazioni.</a:t>
            </a:r>
          </a:p>
          <a:p>
            <a:endParaRPr lang="it-IT" dirty="0"/>
          </a:p>
          <a:p>
            <a:r>
              <a:rPr lang="it-IT" dirty="0"/>
              <a:t>Per escludere valori </a:t>
            </a:r>
            <a:r>
              <a:rPr lang="it-IT" dirty="0" err="1"/>
              <a:t>dell</a:t>
            </a:r>
            <a:r>
              <a:rPr lang="it-IT" dirty="0"/>
              <a:t> accelerazione dovuti a movimenti rapidi sono stati esclusi quelli  &lt;80% e &gt;120% del valore di g per il singolo asse.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789142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8A134E-1FC9-0754-1253-C10563D37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Fonti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5B20C27-C271-9DF9-378C-34614A260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>
                <a:hlinkClick r:id="rId2"/>
              </a:rPr>
              <a:t>Funzionamento interno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>
                <a:hlinkClick r:id="rId3"/>
              </a:rPr>
              <a:t>Immagini Accelerometro e Giroscopio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28279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2B75AB-1E13-8DB5-4788-CD3B5AAB9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4628"/>
          </a:xfrm>
        </p:spPr>
        <p:txBody>
          <a:bodyPr/>
          <a:lstStyle/>
          <a:p>
            <a:r>
              <a:rPr lang="it-IT" dirty="0"/>
              <a:t>Sensore MPU6050</a:t>
            </a:r>
          </a:p>
        </p:txBody>
      </p:sp>
      <p:pic>
        <p:nvPicPr>
          <p:cNvPr id="7" name="Immagine 6" descr="Immagine che contiene circuito, testo, Ingegneria elettronica, elettronica&#10;&#10;Il contenuto generato dall'IA potrebbe non essere corretto.">
            <a:extLst>
              <a:ext uri="{FF2B5EF4-FFF2-40B4-BE49-F238E27FC236}">
                <a16:creationId xmlns:a16="http://schemas.microsoft.com/office/drawing/2014/main" id="{4BD553E9-A00F-29FE-1CB4-35F854379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601" y="2147880"/>
            <a:ext cx="3898900" cy="3556000"/>
          </a:xfrm>
          <a:prstGeom prst="rect">
            <a:avLst/>
          </a:prstGeom>
        </p:spPr>
      </p:pic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74A246F6-812D-4054-BB38-996ADAFA5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5648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Sensore di tipo MEMS (</a:t>
            </a:r>
            <a:r>
              <a:rPr lang="it-IT" b="1" i="0" dirty="0">
                <a:solidFill>
                  <a:srgbClr val="121212"/>
                </a:solidFill>
                <a:effectLst/>
                <a:latin typeface="Lato"/>
              </a:rPr>
              <a:t>Micro-Electro-</a:t>
            </a:r>
            <a:r>
              <a:rPr lang="it-IT" b="1" i="0" dirty="0" err="1">
                <a:solidFill>
                  <a:srgbClr val="121212"/>
                </a:solidFill>
                <a:effectLst/>
                <a:latin typeface="Lato"/>
              </a:rPr>
              <a:t>Mechanical</a:t>
            </a:r>
            <a:r>
              <a:rPr lang="it-IT" b="1" i="0" dirty="0">
                <a:solidFill>
                  <a:srgbClr val="121212"/>
                </a:solidFill>
                <a:effectLst/>
                <a:latin typeface="Lato"/>
              </a:rPr>
              <a:t> Systems)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6 assi, 3 accelerometro, 3 giroscopio</a:t>
            </a:r>
          </a:p>
          <a:p>
            <a:endParaRPr lang="it-IT" dirty="0"/>
          </a:p>
          <a:p>
            <a:pPr marL="0" indent="0">
              <a:buNone/>
            </a:pPr>
            <a:r>
              <a:rPr lang="it-IT" dirty="0"/>
              <a:t>Come funziona?</a:t>
            </a:r>
          </a:p>
          <a:p>
            <a:r>
              <a:rPr lang="it-IT" dirty="0"/>
              <a:t>Conversione accelerazioni in segnale elettrico</a:t>
            </a:r>
          </a:p>
          <a:p>
            <a:r>
              <a:rPr lang="it-IT" dirty="0"/>
              <a:t>Digitalizzazione segnale</a:t>
            </a:r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71903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B5F0B-9C78-E649-9DFD-29ABFCE9D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DD2694-2BB9-1AD8-8C4E-DAAAEE99C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272"/>
            <a:ext cx="10515600" cy="796104"/>
          </a:xfrm>
        </p:spPr>
        <p:txBody>
          <a:bodyPr>
            <a:normAutofit/>
          </a:bodyPr>
          <a:lstStyle/>
          <a:p>
            <a:r>
              <a:rPr lang="it-IT" sz="3600" dirty="0"/>
              <a:t>Da accelerazione a segnale elettrico: accelerometro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669BF969-6AC2-ABE0-47E1-E2CD108B6988}"/>
                  </a:ext>
                </a:extLst>
              </p:cNvPr>
              <p:cNvSpPr txBox="1"/>
              <p:nvPr/>
            </p:nvSpPr>
            <p:spPr>
              <a:xfrm>
                <a:off x="622169" y="1148148"/>
                <a:ext cx="6928701" cy="57500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Arial" panose="020B0604020202020204"/>
                    <a:cs typeface="Arial" panose="020B0604020202020204"/>
                  </a:rPr>
                  <a:t>Misura sfrutta </a:t>
                </a:r>
                <a:r>
                  <a:rPr lang="it-IT" b="1" dirty="0">
                    <a:latin typeface="Arial" panose="020B0604020202020204"/>
                    <a:cs typeface="Arial" panose="020B0604020202020204"/>
                  </a:rPr>
                  <a:t>effetto piezoelettrico:</a:t>
                </a:r>
              </a:p>
              <a:p>
                <a:r>
                  <a:rPr lang="it-IT" dirty="0">
                    <a:latin typeface="Arial" panose="020B0604020202020204"/>
                    <a:cs typeface="Arial" panose="020B0604020202020204"/>
                  </a:rPr>
                  <a:t>Abilità di alcuni materiali di generare una separazione di carica quando sottoposti ad uno stress meccanico</a:t>
                </a:r>
              </a:p>
              <a:p>
                <a:endParaRPr lang="it-IT" dirty="0">
                  <a:latin typeface="Arial" panose="020B0604020202020204"/>
                  <a:cs typeface="Arial" panose="020B0604020202020204"/>
                </a:endParaRPr>
              </a:p>
              <a:p>
                <a:r>
                  <a:rPr lang="it-IT" dirty="0">
                    <a:latin typeface="Arial" panose="020B0604020202020204"/>
                    <a:cs typeface="Arial" panose="020B0604020202020204"/>
                  </a:rPr>
                  <a:t>Dentro al sensore sono presenti cristalli, con una struttura formata da dipoli elettrici</a:t>
                </a:r>
              </a:p>
              <a:p>
                <a:r>
                  <a:rPr lang="it-IT" dirty="0">
                    <a:latin typeface="Arial" panose="020B0604020202020204"/>
                    <a:cs typeface="Arial" panose="020B0604020202020204"/>
                  </a:rPr>
                  <a:t>Se deformati si crea una separazione di carica</a:t>
                </a:r>
                <a:br>
                  <a:rPr lang="it-IT" dirty="0">
                    <a:latin typeface="Arial" panose="020B0604020202020204"/>
                    <a:cs typeface="Arial" panose="020B0604020202020204"/>
                  </a:rPr>
                </a:br>
                <a:r>
                  <a:rPr lang="it-IT" dirty="0">
                    <a:latin typeface="Arial" panose="020B0604020202020204"/>
                    <a:cs typeface="Arial" panose="020B0604020202020204"/>
                  </a:rPr>
                  <a:t>Cristallo agisce da condensatore</a:t>
                </a:r>
              </a:p>
              <a:p>
                <a:endParaRPr lang="it-IT" dirty="0">
                  <a:latin typeface="Arial" panose="020B0604020202020204"/>
                  <a:cs typeface="Arial" panose="020B0604020202020204"/>
                </a:endParaRPr>
              </a:p>
              <a:p>
                <a:r>
                  <a:rPr lang="it-IT" dirty="0">
                    <a:latin typeface="Arial" panose="020B0604020202020204"/>
                    <a:cs typeface="Arial" panose="020B0604020202020204"/>
                  </a:rPr>
                  <a:t>L inerzia modifica la distanza tra le piastre, facendo variare la capacità </a:t>
                </a:r>
                <a:r>
                  <a:rPr lang="it-IT" baseline="30000" dirty="0">
                    <a:solidFill>
                      <a:srgbClr val="202122"/>
                    </a:solidFill>
                    <a:latin typeface="Arial" panose="020B0604020202020204"/>
                    <a:cs typeface="Arial" panose="020B0604020202020204"/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endParaRPr lang="it-IT" dirty="0">
                  <a:latin typeface="Arial" panose="020B0604020202020204"/>
                  <a:cs typeface="Arial" panose="020B0604020202020204"/>
                </a:endParaRPr>
              </a:p>
              <a:p>
                <a:r>
                  <a:rPr lang="it-IT" b="0" i="0" dirty="0">
                    <a:solidFill>
                      <a:srgbClr val="202122"/>
                    </a:solidFill>
                    <a:effectLst/>
                    <a:latin typeface="Arial" panose="020B0604020202020204"/>
                    <a:cs typeface="Arial" panose="020B0604020202020204"/>
                  </a:rPr>
                  <a:t>Il cristallo si comporta come un </a:t>
                </a:r>
                <a:r>
                  <a:rPr lang="it-IT" dirty="0">
                    <a:latin typeface="Arial" panose="020B0604020202020204"/>
                    <a:cs typeface="Arial" panose="020B0604020202020204"/>
                  </a:rPr>
                  <a:t>condensatore</a:t>
                </a:r>
                <a:r>
                  <a:rPr lang="it-IT" b="0" i="0" dirty="0">
                    <a:solidFill>
                      <a:srgbClr val="202122"/>
                    </a:solidFill>
                    <a:effectLst/>
                    <a:latin typeface="Arial" panose="020B0604020202020204"/>
                    <a:cs typeface="Arial" panose="020B0604020202020204"/>
                  </a:rPr>
                  <a:t> al quale è stata applicata una differenza di potenziale.</a:t>
                </a:r>
              </a:p>
              <a:p>
                <a:endParaRPr lang="it-IT" dirty="0">
                  <a:solidFill>
                    <a:srgbClr val="202122"/>
                  </a:solidFill>
                  <a:latin typeface="Arial" panose="020B0604020202020204"/>
                  <a:cs typeface="Arial" panose="020B0604020202020204"/>
                </a:endParaRPr>
              </a:p>
              <a:p>
                <a:r>
                  <a:rPr lang="it-IT" b="0" i="0" dirty="0">
                    <a:solidFill>
                      <a:srgbClr val="202122"/>
                    </a:solidFill>
                    <a:effectLst/>
                    <a:latin typeface="Arial" panose="020B0604020202020204"/>
                    <a:cs typeface="Arial" panose="020B0604020202020204"/>
                  </a:rPr>
                  <a:t>Se le due facce vengono collegate tramite un circuito esterno viene generata una </a:t>
                </a:r>
                <a:r>
                  <a:rPr lang="it-IT" dirty="0">
                    <a:latin typeface="Arial" panose="020B0604020202020204"/>
                    <a:cs typeface="Arial" panose="020B0604020202020204"/>
                  </a:rPr>
                  <a:t>corrente elettrica</a:t>
                </a:r>
                <a:r>
                  <a:rPr lang="it-IT" b="0" i="0" dirty="0">
                    <a:solidFill>
                      <a:srgbClr val="202122"/>
                    </a:solidFill>
                    <a:effectLst/>
                    <a:latin typeface="Arial" panose="020B0604020202020204"/>
                    <a:cs typeface="Arial" panose="020B0604020202020204"/>
                  </a:rPr>
                  <a:t>, detta </a:t>
                </a:r>
                <a:r>
                  <a:rPr lang="it-IT" i="0" dirty="0">
                    <a:solidFill>
                      <a:srgbClr val="202122"/>
                    </a:solidFill>
                    <a:effectLst/>
                    <a:latin typeface="Arial" panose="020B0604020202020204"/>
                    <a:cs typeface="Arial" panose="020B0604020202020204"/>
                  </a:rPr>
                  <a:t>corrente</a:t>
                </a:r>
              </a:p>
              <a:p>
                <a:r>
                  <a:rPr lang="it-IT" i="0" dirty="0">
                    <a:solidFill>
                      <a:srgbClr val="202122"/>
                    </a:solidFill>
                    <a:effectLst/>
                    <a:latin typeface="Arial" panose="020B0604020202020204"/>
                    <a:cs typeface="Arial" panose="020B0604020202020204"/>
                  </a:rPr>
                  <a:t>piezoelettrica</a:t>
                </a:r>
                <a:r>
                  <a:rPr lang="it-IT" b="0" i="0" dirty="0">
                    <a:solidFill>
                      <a:srgbClr val="202122"/>
                    </a:solidFill>
                    <a:effectLst/>
                    <a:latin typeface="Arial" panose="020B0604020202020204"/>
                    <a:cs typeface="Arial" panose="020B0604020202020204"/>
                  </a:rPr>
                  <a:t>. Si ottiene un segnale </a:t>
                </a:r>
                <a:r>
                  <a:rPr lang="it-IT" b="1" i="0" dirty="0">
                    <a:solidFill>
                      <a:srgbClr val="202122"/>
                    </a:solidFill>
                    <a:effectLst/>
                    <a:latin typeface="Arial" panose="020B0604020202020204"/>
                    <a:cs typeface="Arial" panose="020B0604020202020204"/>
                  </a:rPr>
                  <a:t>analogico</a:t>
                </a:r>
                <a:endParaRPr lang="it-IT" dirty="0">
                  <a:latin typeface="Arial" panose="020B0604020202020204"/>
                  <a:cs typeface="Arial" panose="020B0604020202020204"/>
                </a:endParaRPr>
              </a:p>
              <a:p>
                <a:endParaRPr lang="it-IT" dirty="0"/>
              </a:p>
              <a:p>
                <a:endParaRPr lang="it-IT" b="1" dirty="0"/>
              </a:p>
              <a:p>
                <a:endParaRPr lang="it-IT" b="1" dirty="0"/>
              </a:p>
            </p:txBody>
          </p:sp>
        </mc:Choice>
        <mc:Fallback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669BF969-6AC2-ABE0-47E1-E2CD108B6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69" y="1148148"/>
                <a:ext cx="6928701" cy="5750036"/>
              </a:xfrm>
              <a:prstGeom prst="rect">
                <a:avLst/>
              </a:prstGeom>
              <a:blipFill>
                <a:blip r:embed="rId2"/>
                <a:stretch>
                  <a:fillRect l="-704" t="-530" r="-7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Segnaposto contenuto 18" descr="Immagine che contiene testo, schermat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19F0D35C-7FB9-C3EC-8F0B-1A71390A3C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662" y="983643"/>
            <a:ext cx="3547286" cy="2175669"/>
          </a:xfrm>
        </p:spPr>
      </p:pic>
      <p:pic>
        <p:nvPicPr>
          <p:cNvPr id="21" name="Immagine 20" descr="Immagine che contiene testo, diagramma, schermata, linea&#10;&#10;Il contenuto generato dall'IA potrebbe non essere corretto.">
            <a:extLst>
              <a:ext uri="{FF2B5EF4-FFF2-40B4-BE49-F238E27FC236}">
                <a16:creationId xmlns:a16="http://schemas.microsoft.com/office/drawing/2014/main" id="{25F64FE1-5ABB-7DE8-3C37-156618CECD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788" y="3775050"/>
            <a:ext cx="4049012" cy="21756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058BB2EC-E3D0-8BFE-2129-0185B9DBE80D}"/>
                  </a:ext>
                </a:extLst>
              </p:cNvPr>
              <p:cNvSpPr txBox="1"/>
              <p:nvPr/>
            </p:nvSpPr>
            <p:spPr>
              <a:xfrm>
                <a:off x="13348155" y="330929"/>
                <a:ext cx="1008668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058BB2EC-E3D0-8BFE-2129-0185B9DBE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8155" y="330929"/>
                <a:ext cx="1008668" cy="6347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3789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DE1B4A-A80F-4CEA-5F92-157832341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272"/>
            <a:ext cx="10515600" cy="796104"/>
          </a:xfrm>
        </p:spPr>
        <p:txBody>
          <a:bodyPr>
            <a:normAutofit/>
          </a:bodyPr>
          <a:lstStyle/>
          <a:p>
            <a:r>
              <a:rPr lang="it-IT" sz="3600" dirty="0"/>
              <a:t>Da accelerazione a segnale elettrico: accelerometro</a:t>
            </a:r>
          </a:p>
        </p:txBody>
      </p:sp>
      <p:pic>
        <p:nvPicPr>
          <p:cNvPr id="7" name="Segnaposto contenuto 6" descr="Immagine che contiene diagramma, cerchio,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2AA2DB0C-6B64-EEEE-D77A-2A94D6458A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721" y="3812057"/>
            <a:ext cx="5153092" cy="3936962"/>
          </a:xfrm>
        </p:spPr>
      </p:pic>
      <p:pic>
        <p:nvPicPr>
          <p:cNvPr id="5" name="Immagine 4" descr="Immagine che contiene diagramma, testo, Disegno tecnico, Piano&#10;&#10;Il contenuto generato dall'IA potrebbe non essere corretto.">
            <a:extLst>
              <a:ext uri="{FF2B5EF4-FFF2-40B4-BE49-F238E27FC236}">
                <a16:creationId xmlns:a16="http://schemas.microsoft.com/office/drawing/2014/main" id="{18F96AD5-FFDD-6CA5-FC60-38903780AA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078" y="1148148"/>
            <a:ext cx="3622378" cy="243440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4230B3B-2F6D-2B8C-9B81-9EB29606C204}"/>
                  </a:ext>
                </a:extLst>
              </p:cNvPr>
              <p:cNvSpPr txBox="1"/>
              <p:nvPr/>
            </p:nvSpPr>
            <p:spPr>
              <a:xfrm>
                <a:off x="622169" y="1148148"/>
                <a:ext cx="6928701" cy="5473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Arial" panose="020B0604020202020204"/>
                    <a:cs typeface="Arial" panose="020B0604020202020204"/>
                  </a:rPr>
                  <a:t>Misura sfrutta </a:t>
                </a:r>
                <a:r>
                  <a:rPr lang="it-IT" b="1" dirty="0">
                    <a:latin typeface="Arial" panose="020B0604020202020204"/>
                    <a:cs typeface="Arial" panose="020B0604020202020204"/>
                  </a:rPr>
                  <a:t>effetto piezoelettrico:</a:t>
                </a:r>
              </a:p>
              <a:p>
                <a:r>
                  <a:rPr lang="it-IT" dirty="0">
                    <a:latin typeface="Arial" panose="020B0604020202020204"/>
                    <a:cs typeface="Arial" panose="020B0604020202020204"/>
                  </a:rPr>
                  <a:t>Abilità di alcuni materiali di generare una separazione di carica quando sottoposti ad uno stress meccanico</a:t>
                </a:r>
              </a:p>
              <a:p>
                <a:endParaRPr lang="it-IT" dirty="0">
                  <a:latin typeface="Arial" panose="020B0604020202020204"/>
                  <a:cs typeface="Arial" panose="020B0604020202020204"/>
                </a:endParaRPr>
              </a:p>
              <a:p>
                <a:r>
                  <a:rPr lang="it-IT" dirty="0">
                    <a:latin typeface="Arial" panose="020B0604020202020204"/>
                    <a:cs typeface="Arial" panose="020B0604020202020204"/>
                  </a:rPr>
                  <a:t>Dentro al sensore sono presenti cristalli, con una struttura formata da dipoli elettrici</a:t>
                </a:r>
              </a:p>
              <a:p>
                <a:r>
                  <a:rPr lang="it-IT" dirty="0">
                    <a:latin typeface="Arial" panose="020B0604020202020204"/>
                    <a:cs typeface="Arial" panose="020B0604020202020204"/>
                  </a:rPr>
                  <a:t>Se deformati si crea una separazione di carica</a:t>
                </a:r>
                <a:br>
                  <a:rPr lang="it-IT" dirty="0">
                    <a:latin typeface="Arial" panose="020B0604020202020204"/>
                    <a:cs typeface="Arial" panose="020B0604020202020204"/>
                  </a:rPr>
                </a:br>
                <a:r>
                  <a:rPr lang="it-IT" dirty="0">
                    <a:latin typeface="Arial" panose="020B0604020202020204"/>
                    <a:cs typeface="Arial" panose="020B0604020202020204"/>
                  </a:rPr>
                  <a:t>Cristallo agisce da condensatore</a:t>
                </a:r>
              </a:p>
              <a:p>
                <a:endParaRPr lang="it-IT" dirty="0">
                  <a:latin typeface="Arial" panose="020B0604020202020204"/>
                  <a:cs typeface="Arial" panose="020B0604020202020204"/>
                </a:endParaRPr>
              </a:p>
              <a:p>
                <a:r>
                  <a:rPr lang="it-IT" dirty="0">
                    <a:latin typeface="Arial" panose="020B0604020202020204"/>
                    <a:cs typeface="Arial" panose="020B0604020202020204"/>
                  </a:rPr>
                  <a:t>L inerzia modifica la distanza tra le piastre, facendo variare la capacità </a:t>
                </a:r>
                <a:r>
                  <a:rPr lang="it-IT" baseline="30000" dirty="0">
                    <a:solidFill>
                      <a:srgbClr val="202122"/>
                    </a:solidFill>
                    <a:latin typeface="Arial" panose="020B0604020202020204"/>
                    <a:cs typeface="Arial" panose="020B0604020202020204"/>
                  </a:rPr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</m:oMath>
                </a14:m>
                <a:endParaRPr lang="it-IT" dirty="0">
                  <a:latin typeface="Arial" panose="020B0604020202020204"/>
                  <a:cs typeface="Arial" panose="020B0604020202020204"/>
                </a:endParaRPr>
              </a:p>
              <a:p>
                <a:r>
                  <a:rPr lang="it-IT" b="0" i="0" dirty="0">
                    <a:solidFill>
                      <a:srgbClr val="202122"/>
                    </a:solidFill>
                    <a:effectLst/>
                    <a:latin typeface="Arial" panose="020B0604020202020204"/>
                    <a:cs typeface="Arial" panose="020B0604020202020204"/>
                  </a:rPr>
                  <a:t>Il cristallo si comporta come un </a:t>
                </a:r>
                <a:r>
                  <a:rPr lang="it-IT" dirty="0">
                    <a:latin typeface="Arial" panose="020B0604020202020204"/>
                    <a:cs typeface="Arial" panose="020B0604020202020204"/>
                  </a:rPr>
                  <a:t>condensatore</a:t>
                </a:r>
                <a:r>
                  <a:rPr lang="it-IT" b="0" i="0" dirty="0">
                    <a:solidFill>
                      <a:srgbClr val="202122"/>
                    </a:solidFill>
                    <a:effectLst/>
                    <a:latin typeface="Arial" panose="020B0604020202020204"/>
                    <a:cs typeface="Arial" panose="020B0604020202020204"/>
                  </a:rPr>
                  <a:t> al quale è stata applicata una differenza di potenziale.</a:t>
                </a:r>
              </a:p>
              <a:p>
                <a:endParaRPr lang="it-IT" dirty="0">
                  <a:solidFill>
                    <a:srgbClr val="202122"/>
                  </a:solidFill>
                  <a:latin typeface="Arial" panose="020B0604020202020204"/>
                  <a:cs typeface="Arial" panose="020B0604020202020204"/>
                </a:endParaRPr>
              </a:p>
              <a:p>
                <a:r>
                  <a:rPr lang="it-IT" b="0" i="0" dirty="0">
                    <a:solidFill>
                      <a:srgbClr val="202122"/>
                    </a:solidFill>
                    <a:effectLst/>
                    <a:latin typeface="Arial" panose="020B0604020202020204"/>
                    <a:cs typeface="Arial" panose="020B0604020202020204"/>
                  </a:rPr>
                  <a:t>Se le due facce vengono collegate tramite un circuito esterno viene generata una </a:t>
                </a:r>
                <a:r>
                  <a:rPr lang="it-IT" dirty="0">
                    <a:latin typeface="Arial" panose="020B0604020202020204"/>
                    <a:cs typeface="Arial" panose="020B0604020202020204"/>
                  </a:rPr>
                  <a:t>corrente elettrica</a:t>
                </a:r>
                <a:r>
                  <a:rPr lang="it-IT" b="0" i="0" dirty="0">
                    <a:solidFill>
                      <a:srgbClr val="202122"/>
                    </a:solidFill>
                    <a:effectLst/>
                    <a:latin typeface="Arial" panose="020B0604020202020204"/>
                    <a:cs typeface="Arial" panose="020B0604020202020204"/>
                  </a:rPr>
                  <a:t>, detta </a:t>
                </a:r>
                <a:r>
                  <a:rPr lang="it-IT" i="0" dirty="0">
                    <a:solidFill>
                      <a:srgbClr val="202122"/>
                    </a:solidFill>
                    <a:effectLst/>
                    <a:latin typeface="Arial" panose="020B0604020202020204"/>
                    <a:cs typeface="Arial" panose="020B0604020202020204"/>
                  </a:rPr>
                  <a:t>corrente</a:t>
                </a:r>
              </a:p>
              <a:p>
                <a:r>
                  <a:rPr lang="it-IT" i="0" dirty="0">
                    <a:solidFill>
                      <a:srgbClr val="202122"/>
                    </a:solidFill>
                    <a:effectLst/>
                    <a:latin typeface="Arial" panose="020B0604020202020204"/>
                    <a:cs typeface="Arial" panose="020B0604020202020204"/>
                  </a:rPr>
                  <a:t>piezoelettrica</a:t>
                </a:r>
                <a:r>
                  <a:rPr lang="it-IT" b="0" i="0" dirty="0">
                    <a:solidFill>
                      <a:srgbClr val="202122"/>
                    </a:solidFill>
                    <a:effectLst/>
                    <a:latin typeface="Arial" panose="020B0604020202020204"/>
                    <a:cs typeface="Arial" panose="020B0604020202020204"/>
                  </a:rPr>
                  <a:t>. Si ottiene un segnale </a:t>
                </a:r>
                <a:r>
                  <a:rPr lang="it-IT" b="1" i="0" dirty="0">
                    <a:solidFill>
                      <a:srgbClr val="202122"/>
                    </a:solidFill>
                    <a:effectLst/>
                    <a:latin typeface="Arial" panose="020B0604020202020204"/>
                    <a:cs typeface="Arial" panose="020B0604020202020204"/>
                  </a:rPr>
                  <a:t>analogico</a:t>
                </a:r>
                <a:endParaRPr lang="it-IT" dirty="0">
                  <a:latin typeface="Arial" panose="020B0604020202020204"/>
                  <a:cs typeface="Arial" panose="020B0604020202020204"/>
                </a:endParaRPr>
              </a:p>
              <a:p>
                <a:endParaRPr lang="it-IT" b="1" dirty="0"/>
              </a:p>
              <a:p>
                <a:endParaRPr lang="it-IT" b="1" dirty="0"/>
              </a:p>
            </p:txBody>
          </p:sp>
        </mc:Choice>
        <mc:Fallback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4230B3B-2F6D-2B8C-9B81-9EB29606C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169" y="1148148"/>
                <a:ext cx="6928701" cy="5473037"/>
              </a:xfrm>
              <a:prstGeom prst="rect">
                <a:avLst/>
              </a:prstGeom>
              <a:blipFill>
                <a:blip r:embed="rId4"/>
                <a:stretch>
                  <a:fillRect l="-704" t="-557" r="-7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5640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A2CAE-CBAA-5399-9D2C-210EF045F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F0D48C-ACD8-32B0-CBD5-00ADF2DE7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0104"/>
          </a:xfrm>
        </p:spPr>
        <p:txBody>
          <a:bodyPr>
            <a:normAutofit/>
          </a:bodyPr>
          <a:lstStyle/>
          <a:p>
            <a:r>
              <a:rPr lang="it-IT" sz="3600" dirty="0"/>
              <a:t>Da accelerazione a segnale elettrico: giroscopio</a:t>
            </a:r>
          </a:p>
        </p:txBody>
      </p:sp>
      <p:pic>
        <p:nvPicPr>
          <p:cNvPr id="5" name="Segnaposto contenuto 4" descr="Immagine che contiene diagramma, design&#10;&#10;Il contenuto generato dall'IA potrebbe non essere corretto.">
            <a:extLst>
              <a:ext uri="{FF2B5EF4-FFF2-40B4-BE49-F238E27FC236}">
                <a16:creationId xmlns:a16="http://schemas.microsoft.com/office/drawing/2014/main" id="{721EFE38-8423-5666-4476-10E3523950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7898" y="1868197"/>
            <a:ext cx="5800725" cy="3464966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2FBBEA4-636B-B5E9-5A78-150CABC25E06}"/>
              </a:ext>
            </a:extLst>
          </p:cNvPr>
          <p:cNvSpPr txBox="1"/>
          <p:nvPr/>
        </p:nvSpPr>
        <p:spPr>
          <a:xfrm>
            <a:off x="5731497" y="1868197"/>
            <a:ext cx="5800725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Misura sfrutta </a:t>
            </a:r>
            <a:r>
              <a:rPr lang="it-IT" b="1" dirty="0"/>
              <a:t>effetto </a:t>
            </a:r>
            <a:r>
              <a:rPr lang="it-IT" b="1" dirty="0" err="1"/>
              <a:t>Coriolis</a:t>
            </a:r>
            <a:endParaRPr lang="it-IT" b="1" dirty="0"/>
          </a:p>
          <a:p>
            <a:endParaRPr lang="it-IT" b="1" dirty="0"/>
          </a:p>
          <a:p>
            <a:r>
              <a:rPr lang="it-IT" dirty="0"/>
              <a:t>Quando il sensore è a riposo le masse sospese vibrano spontaneamente</a:t>
            </a:r>
          </a:p>
          <a:p>
            <a:endParaRPr lang="it-IT" dirty="0"/>
          </a:p>
          <a:p>
            <a:r>
              <a:rPr lang="it-IT" dirty="0"/>
              <a:t>Quando è in movimento l effetto </a:t>
            </a:r>
            <a:r>
              <a:rPr lang="it-IT" dirty="0" err="1"/>
              <a:t>Coriolis</a:t>
            </a:r>
            <a:r>
              <a:rPr lang="it-IT" dirty="0"/>
              <a:t> fa spostare le masse perpendicolarmente rispetto alla direzione iniziale di oscillazione </a:t>
            </a:r>
          </a:p>
          <a:p>
            <a:endParaRPr lang="it-IT" dirty="0"/>
          </a:p>
          <a:p>
            <a:r>
              <a:rPr lang="it-IT" dirty="0"/>
              <a:t>Lo spostamento negli assi ortogonali alla rotazione modifica le distanze dei materiali piezoelettrici, e quindi genera un segnale analogico  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26953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F4627484-A910-9654-04A1-E31ABA6CA7E4}"/>
              </a:ext>
            </a:extLst>
          </p:cNvPr>
          <p:cNvSpPr txBox="1"/>
          <p:nvPr/>
        </p:nvSpPr>
        <p:spPr>
          <a:xfrm>
            <a:off x="772998" y="157822"/>
            <a:ext cx="9709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Conversione al digitale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D97D3E9-EABA-6851-163E-11743D290F16}"/>
              </a:ext>
            </a:extLst>
          </p:cNvPr>
          <p:cNvSpPr txBox="1"/>
          <p:nvPr/>
        </p:nvSpPr>
        <p:spPr>
          <a:xfrm>
            <a:off x="772998" y="816482"/>
            <a:ext cx="10548593" cy="10618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effectLst/>
              </a:rPr>
              <a:t>Utilizzando un </a:t>
            </a:r>
            <a:r>
              <a:rPr lang="it-IT" b="1" dirty="0">
                <a:effectLst/>
              </a:rPr>
              <a:t>ADC </a:t>
            </a:r>
            <a:r>
              <a:rPr lang="it-IT" dirty="0">
                <a:effectLst/>
              </a:rPr>
              <a:t>di tipo </a:t>
            </a:r>
            <a:r>
              <a:rPr lang="it-IT" b="1" dirty="0">
                <a:effectLst/>
              </a:rPr>
              <a:t>SAR (Convertitore Analogico-Digitale)</a:t>
            </a:r>
          </a:p>
          <a:p>
            <a:endParaRPr lang="it-IT" b="1" dirty="0"/>
          </a:p>
          <a:p>
            <a:r>
              <a:rPr lang="it-IT" dirty="0">
                <a:effectLst/>
              </a:rPr>
              <a:t>Caratteristiche tecniche ADC del MPU6050</a:t>
            </a:r>
          </a:p>
          <a:p>
            <a:pPr marL="285750" indent="-285750">
              <a:buFont typeface="Arial" panose="020B0604020202020204"/>
              <a:buChar char="•"/>
            </a:pPr>
            <a:r>
              <a:rPr lang="it-IT" dirty="0"/>
              <a:t>Sample rate fino a 8kHz</a:t>
            </a:r>
          </a:p>
          <a:p>
            <a:pPr marL="285750" indent="-285750">
              <a:buFont typeface="Arial" panose="020B0604020202020204"/>
              <a:buChar char="•"/>
            </a:pPr>
            <a:r>
              <a:rPr lang="it-IT" dirty="0">
                <a:effectLst/>
              </a:rPr>
              <a:t>Risoluzione a 16bit, l output varia da -32768 a +32767</a:t>
            </a:r>
          </a:p>
          <a:p>
            <a:pPr marL="285750" indent="-285750">
              <a:buFont typeface="Arial" panose="020B0604020202020204"/>
              <a:buChar char="•"/>
            </a:pPr>
            <a:r>
              <a:rPr lang="it-IT" dirty="0"/>
              <a:t>Conversione simultanea: gli ADC lavorano in parallelo</a:t>
            </a:r>
          </a:p>
          <a:p>
            <a:pPr marL="285750" indent="-285750">
              <a:buFont typeface="Arial" panose="020B0604020202020204"/>
              <a:buChar char="•"/>
            </a:pPr>
            <a:endParaRPr lang="it-IT" dirty="0"/>
          </a:p>
          <a:p>
            <a:r>
              <a:rPr lang="it-IT" b="1" dirty="0"/>
              <a:t>SAR (Successive </a:t>
            </a:r>
            <a:r>
              <a:rPr lang="it-IT" b="1" dirty="0" err="1"/>
              <a:t>Approximation</a:t>
            </a:r>
            <a:r>
              <a:rPr lang="it-IT" b="1" dirty="0"/>
              <a:t> </a:t>
            </a:r>
            <a:r>
              <a:rPr lang="it-IT" b="1" dirty="0" err="1"/>
              <a:t>Register</a:t>
            </a:r>
            <a:r>
              <a:rPr lang="it-IT" b="1" dirty="0"/>
              <a:t>) </a:t>
            </a:r>
            <a:r>
              <a:rPr lang="it-IT" dirty="0"/>
              <a:t>a 16 bit </a:t>
            </a:r>
          </a:p>
          <a:p>
            <a:r>
              <a:rPr lang="it-IT" dirty="0"/>
              <a:t>Assegna i bit utilizzando un </a:t>
            </a:r>
            <a:r>
              <a:rPr lang="it-IT" b="1" dirty="0"/>
              <a:t>comparatore, che inizia a confrontare i segnali a metà del bit</a:t>
            </a:r>
          </a:p>
          <a:p>
            <a:endParaRPr lang="it-IT" b="1" dirty="0"/>
          </a:p>
          <a:p>
            <a:r>
              <a:rPr lang="it-IT" dirty="0"/>
              <a:t>Un comparatore è un </a:t>
            </a:r>
            <a:r>
              <a:rPr lang="it-IT" dirty="0" err="1"/>
              <a:t>OpAmp</a:t>
            </a:r>
            <a:r>
              <a:rPr lang="it-IT" dirty="0"/>
              <a:t> configurato come comparatore, senza retroazione (in modo da saturarsi)</a:t>
            </a:r>
          </a:p>
          <a:p>
            <a:r>
              <a:rPr lang="it-IT" dirty="0"/>
              <a:t>Ha 2 ingressi</a:t>
            </a:r>
          </a:p>
          <a:p>
            <a:pPr marL="285750" indent="-285750">
              <a:buFont typeface="Arial" panose="020B0604020202020204"/>
              <a:buChar char="•"/>
            </a:pPr>
            <a:r>
              <a:rPr lang="it-IT" dirty="0"/>
              <a:t>Vin: segnale analogico da convertire-----</a:t>
            </a:r>
            <a:r>
              <a:rPr lang="it-IT" dirty="0">
                <a:sym typeface="Wingdings" panose="05000000000000000000" pitchFamily="2" charset="2"/>
              </a:rPr>
              <a:t> ingresso Non invertente</a:t>
            </a:r>
            <a:endParaRPr lang="it-IT" dirty="0"/>
          </a:p>
          <a:p>
            <a:pPr marL="285750" indent="-285750">
              <a:buFont typeface="Arial" panose="020B0604020202020204"/>
              <a:buChar char="•"/>
            </a:pPr>
            <a:r>
              <a:rPr lang="it-IT" dirty="0" err="1"/>
              <a:t>Vdac</a:t>
            </a:r>
            <a:r>
              <a:rPr lang="it-IT" dirty="0"/>
              <a:t>: tensione generata dal </a:t>
            </a:r>
            <a:r>
              <a:rPr lang="it-IT" b="1" dirty="0"/>
              <a:t>DAC (Digital to </a:t>
            </a:r>
            <a:r>
              <a:rPr lang="it-IT" b="1" dirty="0" err="1"/>
              <a:t>Analog</a:t>
            </a:r>
            <a:r>
              <a:rPr lang="it-IT" b="1" dirty="0"/>
              <a:t> </a:t>
            </a:r>
            <a:r>
              <a:rPr lang="it-IT" b="1" dirty="0" err="1"/>
              <a:t>converter</a:t>
            </a:r>
            <a:r>
              <a:rPr lang="it-IT" b="1" dirty="0"/>
              <a:t>) </a:t>
            </a:r>
            <a:r>
              <a:rPr lang="it-IT" dirty="0"/>
              <a:t>---</a:t>
            </a:r>
            <a:r>
              <a:rPr lang="it-IT" dirty="0">
                <a:sym typeface="Wingdings" panose="05000000000000000000" pitchFamily="2" charset="2"/>
              </a:rPr>
              <a:t> ingresso Invertente</a:t>
            </a:r>
          </a:p>
          <a:p>
            <a:pPr marL="285750" indent="-285750">
              <a:buFont typeface="Arial" panose="020B0604020202020204"/>
              <a:buChar char="•"/>
            </a:pPr>
            <a:endParaRPr lang="it-IT" dirty="0">
              <a:sym typeface="Wingdings" panose="05000000000000000000" pitchFamily="2" charset="2"/>
            </a:endParaRPr>
          </a:p>
          <a:p>
            <a:r>
              <a:rPr lang="it-IT" dirty="0">
                <a:sym typeface="Wingdings" panose="05000000000000000000" pitchFamily="2" charset="2"/>
              </a:rPr>
              <a:t>Il differenziale Vin – </a:t>
            </a:r>
            <a:r>
              <a:rPr lang="it-IT" dirty="0" err="1">
                <a:sym typeface="Wingdings" panose="05000000000000000000" pitchFamily="2" charset="2"/>
              </a:rPr>
              <a:t>Vdac</a:t>
            </a:r>
            <a:r>
              <a:rPr lang="it-IT" dirty="0">
                <a:sym typeface="Wingdings" panose="05000000000000000000" pitchFamily="2" charset="2"/>
              </a:rPr>
              <a:t> viene amplificato </a:t>
            </a:r>
            <a:r>
              <a:rPr lang="it-IT" dirty="0" err="1">
                <a:sym typeface="Wingdings" panose="05000000000000000000" pitchFamily="2" charset="2"/>
              </a:rPr>
              <a:t>dall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OpAmp</a:t>
            </a:r>
            <a:endParaRPr lang="it-IT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/>
              <a:buChar char="•"/>
            </a:pPr>
            <a:r>
              <a:rPr lang="it-IT" dirty="0"/>
              <a:t>&gt;  0   -----</a:t>
            </a:r>
            <a:r>
              <a:rPr lang="it-IT" dirty="0">
                <a:sym typeface="Wingdings" panose="05000000000000000000" pitchFamily="2" charset="2"/>
              </a:rPr>
              <a:t>  l uscita viene amplificata e satura a </a:t>
            </a:r>
            <a:r>
              <a:rPr lang="it-IT" dirty="0" err="1">
                <a:sym typeface="Wingdings" panose="05000000000000000000" pitchFamily="2" charset="2"/>
              </a:rPr>
              <a:t>Vcc</a:t>
            </a:r>
            <a:r>
              <a:rPr lang="it-IT" dirty="0">
                <a:sym typeface="Wingdings" panose="05000000000000000000" pitchFamily="2" charset="2"/>
              </a:rPr>
              <a:t> (alimentazione </a:t>
            </a:r>
            <a:r>
              <a:rPr lang="it-IT" dirty="0" err="1">
                <a:sym typeface="Wingdings" panose="05000000000000000000" pitchFamily="2" charset="2"/>
              </a:rPr>
              <a:t>OpAmp</a:t>
            </a:r>
            <a:r>
              <a:rPr lang="it-IT" dirty="0">
                <a:sym typeface="Wingdings" panose="05000000000000000000" pitchFamily="2" charset="2"/>
              </a:rPr>
              <a:t>)</a:t>
            </a:r>
          </a:p>
          <a:p>
            <a:r>
              <a:rPr lang="it-IT" dirty="0">
                <a:sym typeface="Wingdings" panose="05000000000000000000" pitchFamily="2" charset="2"/>
              </a:rPr>
              <a:t>                ---viene associato il bit 1</a:t>
            </a:r>
          </a:p>
          <a:p>
            <a:pPr marL="285750" indent="-285750">
              <a:buFont typeface="Arial" panose="020B0604020202020204"/>
              <a:buChar char="•"/>
            </a:pPr>
            <a:r>
              <a:rPr lang="it-IT" dirty="0">
                <a:sym typeface="Wingdings" panose="05000000000000000000" pitchFamily="2" charset="2"/>
              </a:rPr>
              <a:t>&lt;  0   ----- l uscita satura ad alimentazione negativa (0V)</a:t>
            </a:r>
          </a:p>
          <a:p>
            <a:r>
              <a:rPr lang="it-IT" dirty="0">
                <a:sym typeface="Wingdings" panose="05000000000000000000" pitchFamily="2" charset="2"/>
              </a:rPr>
              <a:t>                ---viene associato il bit 0</a:t>
            </a:r>
          </a:p>
          <a:p>
            <a:r>
              <a:rPr lang="it-IT" dirty="0">
                <a:sym typeface="Wingdings" panose="05000000000000000000" pitchFamily="2" charset="2"/>
              </a:rPr>
              <a:t>Il processo viene iterato fino ad esaurire i 16bit, ora il segnale può essere letto da I2C.</a:t>
            </a:r>
            <a:endParaRPr lang="it-IT" dirty="0"/>
          </a:p>
          <a:p>
            <a:pPr marL="285750" indent="-285750">
              <a:buFont typeface="Arial" panose="020B0604020202020204"/>
              <a:buChar char="•"/>
            </a:pPr>
            <a:endParaRPr lang="it-IT" dirty="0"/>
          </a:p>
          <a:p>
            <a:pPr marL="285750" indent="-285750">
              <a:buFont typeface="Arial" panose="020B0604020202020204"/>
              <a:buChar char="•"/>
            </a:pPr>
            <a:endParaRPr lang="it-IT" dirty="0"/>
          </a:p>
          <a:p>
            <a:pPr marL="285750" indent="-285750">
              <a:buFont typeface="Arial" panose="020B0604020202020204"/>
              <a:buChar char="•"/>
            </a:pP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b="1" dirty="0"/>
          </a:p>
          <a:p>
            <a:endParaRPr lang="it-IT" dirty="0"/>
          </a:p>
          <a:p>
            <a:endParaRPr lang="it-IT" dirty="0"/>
          </a:p>
          <a:p>
            <a:pPr marL="285750" indent="-285750">
              <a:buFont typeface="Arial" panose="020B0604020202020204"/>
              <a:buChar char="•"/>
            </a:pPr>
            <a:endParaRPr lang="it-IT" dirty="0">
              <a:effectLst/>
            </a:endParaRPr>
          </a:p>
          <a:p>
            <a:endParaRPr lang="it-IT" dirty="0">
              <a:effectLst/>
            </a:endParaRPr>
          </a:p>
          <a:p>
            <a:pPr marL="285750" indent="-285750">
              <a:buFont typeface="Arial" panose="020B0604020202020204"/>
              <a:buChar char="•"/>
            </a:pPr>
            <a:endParaRPr lang="it-IT" dirty="0">
              <a:effectLst/>
            </a:endParaRPr>
          </a:p>
          <a:p>
            <a:pPr marL="285750" indent="-285750">
              <a:buFont typeface="Arial" panose="020B0604020202020204"/>
              <a:buChar char="•"/>
            </a:pPr>
            <a:endParaRPr lang="it-IT" dirty="0">
              <a:effectLst/>
            </a:endParaRPr>
          </a:p>
          <a:p>
            <a:endParaRPr lang="it-IT" dirty="0">
              <a:effectLst/>
            </a:endParaRPr>
          </a:p>
          <a:p>
            <a:endParaRPr lang="it-IT" b="1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64171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EA652A8F-C2FA-A0CC-97F4-554282C85A48}"/>
              </a:ext>
            </a:extLst>
          </p:cNvPr>
          <p:cNvSpPr txBox="1"/>
          <p:nvPr/>
        </p:nvSpPr>
        <p:spPr>
          <a:xfrm>
            <a:off x="622169" y="205278"/>
            <a:ext cx="8502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/>
              <a:t>Set up sperimentale: ENRICO-S</a:t>
            </a:r>
          </a:p>
        </p:txBody>
      </p:sp>
      <p:pic>
        <p:nvPicPr>
          <p:cNvPr id="5" name="Immagine 4" descr="Immagine che contiene testo, schermata, design&#10;&#10;Il contenuto generato dall'IA potrebbe non essere corretto.">
            <a:extLst>
              <a:ext uri="{FF2B5EF4-FFF2-40B4-BE49-F238E27FC236}">
                <a16:creationId xmlns:a16="http://schemas.microsoft.com/office/drawing/2014/main" id="{579317D5-5AC5-E4D8-97BB-8AD968B05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170" y="3195832"/>
            <a:ext cx="7780697" cy="380230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8651DFB-D757-A2BE-096D-956D0CFC6D74}"/>
              </a:ext>
            </a:extLst>
          </p:cNvPr>
          <p:cNvSpPr txBox="1"/>
          <p:nvPr/>
        </p:nvSpPr>
        <p:spPr>
          <a:xfrm>
            <a:off x="622169" y="818944"/>
            <a:ext cx="83804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E</a:t>
            </a:r>
            <a:r>
              <a:rPr lang="it-IT" sz="2000" dirty="0"/>
              <a:t>mbedded </a:t>
            </a:r>
            <a:r>
              <a:rPr lang="it-IT" sz="2000" b="1" dirty="0"/>
              <a:t>N</a:t>
            </a:r>
            <a:r>
              <a:rPr lang="it-IT" sz="2000" dirty="0"/>
              <a:t>ANO for </a:t>
            </a:r>
            <a:r>
              <a:rPr lang="it-IT" sz="2000" b="1" dirty="0"/>
              <a:t>R</a:t>
            </a:r>
            <a:r>
              <a:rPr lang="it-IT" sz="2000" dirty="0"/>
              <a:t>ecording and </a:t>
            </a:r>
            <a:r>
              <a:rPr lang="it-IT" sz="2000" b="1" dirty="0" err="1"/>
              <a:t>I</a:t>
            </a:r>
            <a:r>
              <a:rPr lang="it-IT" sz="2000" dirty="0" err="1"/>
              <a:t>nterfacing</a:t>
            </a:r>
            <a:r>
              <a:rPr lang="it-IT" sz="2000" dirty="0"/>
              <a:t> </a:t>
            </a:r>
            <a:r>
              <a:rPr lang="it-IT" sz="2000" b="1" dirty="0" err="1"/>
              <a:t>C</a:t>
            </a:r>
            <a:r>
              <a:rPr lang="it-IT" sz="2000" dirty="0" err="1"/>
              <a:t>onnected</a:t>
            </a:r>
            <a:r>
              <a:rPr lang="it-IT" sz="2000" dirty="0"/>
              <a:t> </a:t>
            </a:r>
            <a:r>
              <a:rPr lang="it-IT" sz="2000" b="1" dirty="0"/>
              <a:t>O</a:t>
            </a:r>
            <a:r>
              <a:rPr lang="it-IT" sz="2000" dirty="0"/>
              <a:t>bjects – </a:t>
            </a:r>
            <a:r>
              <a:rPr lang="it-IT" sz="2000" b="1" dirty="0"/>
              <a:t>S</a:t>
            </a:r>
            <a:r>
              <a:rPr lang="it-IT" sz="2000" dirty="0"/>
              <a:t>tandalone</a:t>
            </a:r>
          </a:p>
          <a:p>
            <a:endParaRPr lang="it-IT" sz="2000" dirty="0"/>
          </a:p>
          <a:p>
            <a:r>
              <a:rPr lang="it-IT" sz="2000" dirty="0"/>
              <a:t>Per agevolare la presa dati si è costruito un sistema di misura automatizzato tramite Arduino NANO </a:t>
            </a:r>
          </a:p>
          <a:p>
            <a:r>
              <a:rPr lang="it-IT" sz="2000" dirty="0"/>
              <a:t>Permettendo di leggere 2 sensori contemporaneamente sfruttando l architettura multi-slave di I2C.</a:t>
            </a:r>
          </a:p>
          <a:p>
            <a:r>
              <a:rPr lang="it-IT" sz="2000" dirty="0"/>
              <a:t>I dati vengono  salvati su scheda SD collegata tramite bus SPI.</a:t>
            </a:r>
          </a:p>
        </p:txBody>
      </p:sp>
      <p:pic>
        <p:nvPicPr>
          <p:cNvPr id="12" name="Immagine 11" descr="Immagine che contiene elettronica, Ingegneria elettronica, Componente di circuito, Componente elettrico&#10;&#10;Il contenuto generato dall'IA potrebbe non essere corretto.">
            <a:extLst>
              <a:ext uri="{FF2B5EF4-FFF2-40B4-BE49-F238E27FC236}">
                <a16:creationId xmlns:a16="http://schemas.microsoft.com/office/drawing/2014/main" id="{F3A1E3BB-A999-AD82-FE2D-05A3A20F02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85" y="3489375"/>
            <a:ext cx="3905085" cy="2910508"/>
          </a:xfrm>
          <a:prstGeom prst="rect">
            <a:avLst/>
          </a:prstGeom>
        </p:spPr>
      </p:pic>
      <p:pic>
        <p:nvPicPr>
          <p:cNvPr id="16" name="Immagine 15" descr="Immagine che contiene elettronica, Ingegneria elettronica, Componente di circuito, Componente elettrico&#10;&#10;Il contenuto generato dall'IA potrebbe non essere corretto.">
            <a:extLst>
              <a:ext uri="{FF2B5EF4-FFF2-40B4-BE49-F238E27FC236}">
                <a16:creationId xmlns:a16="http://schemas.microsoft.com/office/drawing/2014/main" id="{2799A043-82D4-F65C-186A-CB1952956A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163" y="205278"/>
            <a:ext cx="3622704" cy="237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643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71740-AE5E-CE01-5E46-9080D1B24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egnaposto contenuto 4" descr="Immagine che contiene testo, diagramma, numero, Parallelo&#10;&#10;Il contenuto generato dall'IA potrebbe non essere corretto.">
            <a:extLst>
              <a:ext uri="{FF2B5EF4-FFF2-40B4-BE49-F238E27FC236}">
                <a16:creationId xmlns:a16="http://schemas.microsoft.com/office/drawing/2014/main" id="{EAB685A0-9586-A7C9-55EA-697151B8E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31582" y="-853022"/>
            <a:ext cx="3299381" cy="558988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0176B8D-6E9B-1B0E-99E8-A257ECA00AA6}"/>
              </a:ext>
            </a:extLst>
          </p:cNvPr>
          <p:cNvSpPr txBox="1"/>
          <p:nvPr/>
        </p:nvSpPr>
        <p:spPr>
          <a:xfrm>
            <a:off x="603315" y="301658"/>
            <a:ext cx="10209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Analisi Statistica Sensore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1C2EC9E-2AC6-B9CF-9D2F-3DECDB3E244E}"/>
              </a:ext>
            </a:extLst>
          </p:cNvPr>
          <p:cNvSpPr txBox="1"/>
          <p:nvPr/>
        </p:nvSpPr>
        <p:spPr>
          <a:xfrm>
            <a:off x="603315" y="1065229"/>
            <a:ext cx="448715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/>
              <a:buChar char="•"/>
            </a:pPr>
            <a:r>
              <a:rPr lang="it-IT" dirty="0"/>
              <a:t>Misura variando </a:t>
            </a:r>
            <a:r>
              <a:rPr lang="it-IT" b="1" dirty="0"/>
              <a:t>AFS </a:t>
            </a:r>
          </a:p>
          <a:p>
            <a:r>
              <a:rPr lang="it-IT" dirty="0"/>
              <a:t>Non si notano differenze significative al variare del fondo scala</a:t>
            </a:r>
          </a:p>
          <a:p>
            <a:endParaRPr lang="it-IT" dirty="0"/>
          </a:p>
          <a:p>
            <a:pPr marL="285750" indent="-285750">
              <a:buFont typeface="Arial" panose="020B0604020202020204"/>
              <a:buChar char="•"/>
            </a:pPr>
            <a:r>
              <a:rPr lang="it-IT" dirty="0"/>
              <a:t>Misura variando </a:t>
            </a:r>
            <a:r>
              <a:rPr lang="it-IT" b="1" dirty="0"/>
              <a:t>Assi</a:t>
            </a:r>
          </a:p>
          <a:p>
            <a:r>
              <a:rPr lang="it-IT" dirty="0"/>
              <a:t>I valori di g sono sensibilmente diversi</a:t>
            </a:r>
          </a:p>
          <a:p>
            <a:r>
              <a:rPr lang="it-IT" dirty="0"/>
              <a:t>Indica la presenza di un </a:t>
            </a:r>
            <a:r>
              <a:rPr lang="it-IT" dirty="0" err="1"/>
              <a:t>bias</a:t>
            </a:r>
            <a:endParaRPr lang="it-IT" dirty="0"/>
          </a:p>
          <a:p>
            <a:endParaRPr lang="it-IT" dirty="0"/>
          </a:p>
          <a:p>
            <a:r>
              <a:rPr lang="it-IT" dirty="0"/>
              <a:t>Per le conversioni abbiamo posto </a:t>
            </a:r>
          </a:p>
          <a:p>
            <a:r>
              <a:rPr lang="it-IT" dirty="0"/>
              <a:t>1g =9,80665 m/s^2</a:t>
            </a:r>
          </a:p>
          <a:p>
            <a:endParaRPr lang="it-IT" dirty="0"/>
          </a:p>
          <a:p>
            <a:r>
              <a:rPr lang="it-IT" b="1" dirty="0"/>
              <a:t>Confronto con costruttore</a:t>
            </a:r>
          </a:p>
          <a:p>
            <a:r>
              <a:rPr lang="it-IT" dirty="0"/>
              <a:t>Il </a:t>
            </a:r>
            <a:r>
              <a:rPr lang="it-IT" dirty="0" err="1"/>
              <a:t>bias</a:t>
            </a:r>
            <a:r>
              <a:rPr lang="it-IT" dirty="0"/>
              <a:t> rilevato è entro la deviazione standard (+-3%) fornita, può essere migliorato con calibrazione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8" name="Immagine 7" descr="Immagine che contiene testo, numero, calligrafia, Parallelo&#10;&#10;Il contenuto generato dall'IA potrebbe non essere corretto.">
            <a:extLst>
              <a:ext uri="{FF2B5EF4-FFF2-40B4-BE49-F238E27FC236}">
                <a16:creationId xmlns:a16="http://schemas.microsoft.com/office/drawing/2014/main" id="{2D4119A3-5990-D35A-0AD9-9449116A7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31582" y="2446360"/>
            <a:ext cx="3299381" cy="558988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E67D2D47-B631-2B2F-150B-27AC449EABC1}"/>
              </a:ext>
            </a:extLst>
          </p:cNvPr>
          <p:cNvSpPr txBox="1"/>
          <p:nvPr/>
        </p:nvSpPr>
        <p:spPr>
          <a:xfrm rot="16200000">
            <a:off x="4774676" y="1747828"/>
            <a:ext cx="1734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POMBIA (NO)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8C52CB1-90C7-7229-19F1-2E4A4CB047D5}"/>
              </a:ext>
            </a:extLst>
          </p:cNvPr>
          <p:cNvSpPr txBox="1"/>
          <p:nvPr/>
        </p:nvSpPr>
        <p:spPr>
          <a:xfrm rot="16200000">
            <a:off x="4456307" y="4788260"/>
            <a:ext cx="229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AULLA  LUNIGIANA</a:t>
            </a:r>
          </a:p>
        </p:txBody>
      </p:sp>
    </p:spTree>
    <p:extLst>
      <p:ext uri="{BB962C8B-B14F-4D97-AF65-F5344CB8AC3E}">
        <p14:creationId xmlns:p14="http://schemas.microsoft.com/office/powerpoint/2010/main" val="2819998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numero, Parallelo, linea&#10;&#10;Il contenuto generato dall'IA potrebbe non essere corretto.">
            <a:extLst>
              <a:ext uri="{FF2B5EF4-FFF2-40B4-BE49-F238E27FC236}">
                <a16:creationId xmlns:a16="http://schemas.microsoft.com/office/drawing/2014/main" id="{8F02B7CF-11A0-59A1-0F7C-ACB1B20EF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57008" y="-330965"/>
            <a:ext cx="5707016" cy="807056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940A640-E1DD-C113-CC2E-DDD19C3753F1}"/>
              </a:ext>
            </a:extLst>
          </p:cNvPr>
          <p:cNvSpPr txBox="1"/>
          <p:nvPr/>
        </p:nvSpPr>
        <p:spPr>
          <a:xfrm>
            <a:off x="678731" y="300175"/>
            <a:ext cx="9417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Tilt e </a:t>
            </a:r>
            <a:r>
              <a:rPr lang="it-IT" sz="2800" dirty="0" err="1"/>
              <a:t>Bias</a:t>
            </a:r>
            <a:r>
              <a:rPr lang="it-IT" sz="2800" dirty="0"/>
              <a:t> in base alla temperatura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CCB657E-DF4A-8612-C5C0-E0702DA6011B}"/>
              </a:ext>
            </a:extLst>
          </p:cNvPr>
          <p:cNvSpPr txBox="1"/>
          <p:nvPr/>
        </p:nvSpPr>
        <p:spPr>
          <a:xfrm>
            <a:off x="490194" y="1244338"/>
            <a:ext cx="32616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Sono state eseguite anche misure a temperature diverse, i risultati non mostrano differenze significative.</a:t>
            </a:r>
          </a:p>
          <a:p>
            <a:endParaRPr lang="it-IT" dirty="0"/>
          </a:p>
          <a:p>
            <a:r>
              <a:rPr lang="it-IT" dirty="0"/>
              <a:t>Cambiamento di sensitività per temperatura +-2%</a:t>
            </a:r>
          </a:p>
        </p:txBody>
      </p:sp>
    </p:spTree>
    <p:extLst>
      <p:ext uri="{BB962C8B-B14F-4D97-AF65-F5344CB8AC3E}">
        <p14:creationId xmlns:p14="http://schemas.microsoft.com/office/powerpoint/2010/main" val="32918617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1510</TotalTime>
  <Words>866</Words>
  <Application>Microsoft Office PowerPoint</Application>
  <PresentationFormat>Widescreen</PresentationFormat>
  <Paragraphs>140</Paragraphs>
  <Slides>13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20" baseType="lpstr">
      <vt:lpstr>Aptos</vt:lpstr>
      <vt:lpstr>Aptos Display</vt:lpstr>
      <vt:lpstr>Arial</vt:lpstr>
      <vt:lpstr>Cambria Math</vt:lpstr>
      <vt:lpstr>Lato</vt:lpstr>
      <vt:lpstr>Wingdings</vt:lpstr>
      <vt:lpstr>Tema di Office</vt:lpstr>
      <vt:lpstr>S10 – Sensore MPU6050</vt:lpstr>
      <vt:lpstr>Sensore MPU6050</vt:lpstr>
      <vt:lpstr>Da accelerazione a segnale elettrico: accelerometro</vt:lpstr>
      <vt:lpstr>Da accelerazione a segnale elettrico: accelerometro</vt:lpstr>
      <vt:lpstr>Da accelerazione a segnale elettrico: giroscopio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Fonti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Martina Collecchia</dc:creator>
  <cp:lastModifiedBy>Martina Collecchia</cp:lastModifiedBy>
  <cp:revision>28</cp:revision>
  <dcterms:created xsi:type="dcterms:W3CDTF">2025-02-11T11:50:13Z</dcterms:created>
  <dcterms:modified xsi:type="dcterms:W3CDTF">2025-02-12T14:23:49Z</dcterms:modified>
</cp:coreProperties>
</file>